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F7780-E6FB-4CEA-9F9E-B1E33E3CB9AF}">
  <a:tblStyle styleId="{E65F7780-E6FB-4CEA-9F9E-B1E33E3CB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/>
    <p:restoredTop sz="94580"/>
  </p:normalViewPr>
  <p:slideViewPr>
    <p:cSldViewPr snapToGrid="0">
      <p:cViewPr varScale="1">
        <p:scale>
          <a:sx n="153" d="100"/>
          <a:sy n="153" d="100"/>
        </p:scale>
        <p:origin x="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Improve Legal Research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Capstone Presentation,</a:t>
            </a:r>
            <a:endParaRPr sz="2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David N. Berol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250900" y="874150"/>
            <a:ext cx="4004700" cy="3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 dots are appeals courts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 dots are the lower court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Green lines are citations between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Citations between lower court cases are omitted from the network, for simplicity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Newer appeals decisions aren’t yet cited, so they’re at the periphery.</a:t>
            </a:r>
            <a:endParaRPr sz="18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92" y="8175"/>
            <a:ext cx="5168481" cy="51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23250" y="100125"/>
            <a:ext cx="384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50900" y="874150"/>
            <a:ext cx="4004700" cy="20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NetworkX: library for analyzing network structures.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Centrality: What % of the network can you reach downstream?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Cases sized by centrality.</a:t>
            </a:r>
            <a:endParaRPr sz="18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3550"/>
            <a:ext cx="3717300" cy="2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25" y="103437"/>
            <a:ext cx="5018278" cy="4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0.05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880950"/>
            <a:ext cx="4235225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299" y="95000"/>
            <a:ext cx="4888173" cy="48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0.1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918825"/>
            <a:ext cx="4197275" cy="2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00" y="219139"/>
            <a:ext cx="4909701" cy="464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Citation-based Recommender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on court cases is amenable to the construction of an item-based collaborative recommender system.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a judge references an earlier court cases in a decision, that represents her judgment that the precedent of the earlier court case is somehow relevant to the topic at hand.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Didn’t have access to “sentiment” of citation.  So all citations treated as equivalent.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Case X and Case Y are </a:t>
            </a:r>
            <a:r>
              <a:rPr lang="en" i="1">
                <a:solidFill>
                  <a:srgbClr val="000000"/>
                </a:solidFill>
              </a:rPr>
              <a:t>similar</a:t>
            </a:r>
            <a:r>
              <a:rPr lang="en">
                <a:solidFill>
                  <a:srgbClr val="000000"/>
                </a:solidFill>
              </a:rPr>
              <a:t> if subsequent decisions citing Case X </a:t>
            </a:r>
            <a:r>
              <a:rPr lang="en" b="1">
                <a:solidFill>
                  <a:srgbClr val="000000"/>
                </a:solidFill>
              </a:rPr>
              <a:t>also tend to cite Case Y.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9" name="Shape 169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0" name="Shape 170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437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814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192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569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947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324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701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079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456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834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211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588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966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6343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721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098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16863" y="15052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X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437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814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192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569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947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3324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701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79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456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34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211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588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966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343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721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098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16850" y="19794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Y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490488" y="772850"/>
            <a:ext cx="2098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 by Case ...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315588" y="1205600"/>
            <a:ext cx="6469500" cy="29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1470938" y="1161225"/>
            <a:ext cx="600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    B     C     D     E      F     G    H      I      J      K      L     M     N     O    P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544938" y="3599425"/>
            <a:ext cx="7446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437663" y="2503975"/>
            <a:ext cx="6347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+   0 +   0  + 0 +  1   + 0   + 0  +  1  + 1 + 0   + 0   + 0   + 0  + 0   + 0  +  0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28088" y="2503975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7896163" y="253727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4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8163" y="380686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Y vector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3688" y="315541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X vector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927888" y="321152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 0  + 0 +  1   + 0   + 0  +  1  + 1 + 0   + 0   + 0   + 0  + 0   + 0  +  0 )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7940713" y="32442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2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91513" y="380687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1  + 0 +  1   + 0   + 0  +  1  + 1 + 0   + 1   + 0   + 1  + 1   + 1  +  0 )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896163" y="37497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3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59388" y="4826350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distance between X and Y = 1 - (4/[2*3]) = .33</a:t>
            </a:r>
            <a:endParaRPr b="1"/>
          </a:p>
        </p:txBody>
      </p:sp>
      <p:sp>
        <p:nvSpPr>
          <p:cNvPr id="219" name="Shape 219"/>
          <p:cNvSpPr txBox="1"/>
          <p:nvPr/>
        </p:nvSpPr>
        <p:spPr>
          <a:xfrm>
            <a:off x="259388" y="4463725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similarity of X and Y = (4/[2*3]) = .66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Looking for cases that are most cosine similar to </a:t>
            </a: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8" name="Shape 228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Shape 229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267255" y="1136452"/>
            <a:ext cx="1170250" cy="948225"/>
          </a:xfrm>
          <a:custGeom>
            <a:avLst/>
            <a:gdLst/>
            <a:ahLst/>
            <a:cxnLst/>
            <a:rect l="0" t="0" r="0" b="0"/>
            <a:pathLst>
              <a:path w="46810" h="37929" extrusionOk="0">
                <a:moveTo>
                  <a:pt x="7774" y="1362"/>
                </a:moveTo>
                <a:cubicBezTo>
                  <a:pt x="3027" y="4210"/>
                  <a:pt x="-587" y="10659"/>
                  <a:pt x="196" y="16139"/>
                </a:cubicBezTo>
                <a:cubicBezTo>
                  <a:pt x="1411" y="24642"/>
                  <a:pt x="7985" y="32563"/>
                  <a:pt x="15352" y="36979"/>
                </a:cubicBezTo>
                <a:cubicBezTo>
                  <a:pt x="19289" y="39339"/>
                  <a:pt x="24637" y="36536"/>
                  <a:pt x="28992" y="35084"/>
                </a:cubicBezTo>
                <a:cubicBezTo>
                  <a:pt x="35013" y="33077"/>
                  <a:pt x="41478" y="30312"/>
                  <a:pt x="45284" y="25233"/>
                </a:cubicBezTo>
                <a:cubicBezTo>
                  <a:pt x="52353" y="15799"/>
                  <a:pt x="31905" y="2165"/>
                  <a:pt x="20277" y="226"/>
                </a:cubicBezTo>
                <a:cubicBezTo>
                  <a:pt x="15528" y="-566"/>
                  <a:pt x="10693" y="1362"/>
                  <a:pt x="5879" y="13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/>
          <p:nvPr/>
        </p:nvSpPr>
        <p:spPr>
          <a:xfrm>
            <a:off x="2623950" y="1250422"/>
            <a:ext cx="1695550" cy="69225"/>
          </a:xfrm>
          <a:custGeom>
            <a:avLst/>
            <a:gdLst/>
            <a:ahLst/>
            <a:cxnLst/>
            <a:rect l="0" t="0" r="0" b="0"/>
            <a:pathLst>
              <a:path w="67822" h="2769" extrusionOk="0">
                <a:moveTo>
                  <a:pt x="67822" y="1729"/>
                </a:moveTo>
                <a:cubicBezTo>
                  <a:pt x="55732" y="3745"/>
                  <a:pt x="43203" y="2326"/>
                  <a:pt x="31070" y="592"/>
                </a:cubicBezTo>
                <a:cubicBezTo>
                  <a:pt x="20817" y="-873"/>
                  <a:pt x="10357" y="971"/>
                  <a:pt x="0" y="97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/>
          <p:nvPr/>
        </p:nvSpPr>
        <p:spPr>
          <a:xfrm>
            <a:off x="4126784" y="1165204"/>
            <a:ext cx="195025" cy="289475"/>
          </a:xfrm>
          <a:custGeom>
            <a:avLst/>
            <a:gdLst/>
            <a:ahLst/>
            <a:cxnLst/>
            <a:rect l="0" t="0" r="0" b="0"/>
            <a:pathLst>
              <a:path w="7801" h="11579" extrusionOk="0">
                <a:moveTo>
                  <a:pt x="6573" y="5138"/>
                </a:moveTo>
                <a:cubicBezTo>
                  <a:pt x="4946" y="3105"/>
                  <a:pt x="-1819" y="1377"/>
                  <a:pt x="510" y="212"/>
                </a:cubicBezTo>
                <a:cubicBezTo>
                  <a:pt x="2205" y="-635"/>
                  <a:pt x="3717" y="2284"/>
                  <a:pt x="5057" y="3623"/>
                </a:cubicBezTo>
                <a:cubicBezTo>
                  <a:pt x="5881" y="4446"/>
                  <a:pt x="8077" y="4791"/>
                  <a:pt x="7709" y="5896"/>
                </a:cubicBezTo>
                <a:cubicBezTo>
                  <a:pt x="6833" y="8524"/>
                  <a:pt x="2887" y="9102"/>
                  <a:pt x="1647" y="115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/>
          <p:nvPr/>
        </p:nvSpPr>
        <p:spPr>
          <a:xfrm>
            <a:off x="6943375" y="1594175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1 means parallel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0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means perpendicular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 (Agency must re-do endangered species analysis because it was too narrow in scope) 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Sierra Club v. Marsh</a:t>
            </a:r>
            <a:r>
              <a:rPr lang="en" sz="1200">
                <a:highlight>
                  <a:srgbClr val="FFFFFF"/>
                </a:highlight>
              </a:rPr>
              <a:t>, 816 F.2d 1376 (9th Cir. 1987) (Agency must re-do endangered species analysis when circumstances of prior analysis change)</a:t>
            </a:r>
            <a:endParaRPr sz="1200"/>
          </a:p>
        </p:txBody>
      </p:sp>
      <p:sp>
        <p:nvSpPr>
          <p:cNvPr id="242" name="Shape 242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3" name="Shape 243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409138" y="1208400"/>
            <a:ext cx="1738575" cy="1438425"/>
          </a:xfrm>
          <a:custGeom>
            <a:avLst/>
            <a:gdLst/>
            <a:ahLst/>
            <a:cxnLst/>
            <a:rect l="0" t="0" r="0" b="0"/>
            <a:pathLst>
              <a:path w="69543" h="57537" extrusionOk="0">
                <a:moveTo>
                  <a:pt x="7402" y="0"/>
                </a:moveTo>
                <a:cubicBezTo>
                  <a:pt x="180" y="1807"/>
                  <a:pt x="-1610" y="14939"/>
                  <a:pt x="1719" y="21597"/>
                </a:cubicBezTo>
                <a:cubicBezTo>
                  <a:pt x="3889" y="25937"/>
                  <a:pt x="9296" y="27661"/>
                  <a:pt x="13086" y="30691"/>
                </a:cubicBezTo>
                <a:cubicBezTo>
                  <a:pt x="19881" y="36123"/>
                  <a:pt x="26374" y="41927"/>
                  <a:pt x="33167" y="47362"/>
                </a:cubicBezTo>
                <a:cubicBezTo>
                  <a:pt x="41832" y="54294"/>
                  <a:pt x="57905" y="62029"/>
                  <a:pt x="65752" y="54182"/>
                </a:cubicBezTo>
                <a:cubicBezTo>
                  <a:pt x="76403" y="43531"/>
                  <a:pt x="62476" y="20500"/>
                  <a:pt x="50218" y="11746"/>
                </a:cubicBezTo>
                <a:cubicBezTo>
                  <a:pt x="38301" y="3235"/>
                  <a:pt x="22425" y="379"/>
                  <a:pt x="7781" y="3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/>
          <p:nvPr/>
        </p:nvSpPr>
        <p:spPr>
          <a:xfrm>
            <a:off x="5891925" y="1568350"/>
            <a:ext cx="416775" cy="142075"/>
          </a:xfrm>
          <a:custGeom>
            <a:avLst/>
            <a:gdLst/>
            <a:ahLst/>
            <a:cxnLst/>
            <a:rect l="0" t="0" r="0" b="0"/>
            <a:pathLst>
              <a:path w="16671" h="5683" extrusionOk="0">
                <a:moveTo>
                  <a:pt x="16671" y="0"/>
                </a:moveTo>
                <a:cubicBezTo>
                  <a:pt x="10880" y="966"/>
                  <a:pt x="5254" y="3063"/>
                  <a:pt x="0" y="568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/>
          <p:nvPr/>
        </p:nvSpPr>
        <p:spPr>
          <a:xfrm>
            <a:off x="2462925" y="997371"/>
            <a:ext cx="1979725" cy="334175"/>
          </a:xfrm>
          <a:custGeom>
            <a:avLst/>
            <a:gdLst/>
            <a:ahLst/>
            <a:cxnLst/>
            <a:rect l="0" t="0" r="0" b="0"/>
            <a:pathLst>
              <a:path w="79189" h="13367" extrusionOk="0">
                <a:moveTo>
                  <a:pt x="0" y="5031"/>
                </a:moveTo>
                <a:cubicBezTo>
                  <a:pt x="10197" y="-3471"/>
                  <a:pt x="26687" y="959"/>
                  <a:pt x="39784" y="3136"/>
                </a:cubicBezTo>
                <a:cubicBezTo>
                  <a:pt x="48880" y="4648"/>
                  <a:pt x="57644" y="7769"/>
                  <a:pt x="66686" y="9578"/>
                </a:cubicBezTo>
                <a:cubicBezTo>
                  <a:pt x="70956" y="10432"/>
                  <a:pt x="76110" y="10288"/>
                  <a:pt x="79189" y="1336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/>
          <p:nvPr/>
        </p:nvSpPr>
        <p:spPr>
          <a:xfrm>
            <a:off x="4551600" y="680738"/>
            <a:ext cx="1600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cases = 0.341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6" name="Shape 256"/>
          <p:cNvSpPr txBox="1"/>
          <p:nvPr/>
        </p:nvSpPr>
        <p:spPr>
          <a:xfrm>
            <a:off x="6886550" y="20539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Pyramid Lake Tribe v. U.S Navy</a:t>
            </a:r>
            <a:r>
              <a:rPr lang="en" sz="1200">
                <a:highlight>
                  <a:srgbClr val="FFFFFF"/>
                </a:highlight>
              </a:rPr>
              <a:t> 898 F.2d 1410 (9th Cir. 1990) (Navy can rely on prior ESA analysis because plaintiffs didn’t point to any new facts not previously considered).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7" name="Shape 257"/>
          <p:cNvSpPr/>
          <p:nvPr/>
        </p:nvSpPr>
        <p:spPr>
          <a:xfrm>
            <a:off x="3163452" y="1209633"/>
            <a:ext cx="2324350" cy="983400"/>
          </a:xfrm>
          <a:custGeom>
            <a:avLst/>
            <a:gdLst/>
            <a:ahLst/>
            <a:cxnLst/>
            <a:rect l="0" t="0" r="0" b="0"/>
            <a:pathLst>
              <a:path w="92974" h="39336" extrusionOk="0">
                <a:moveTo>
                  <a:pt x="21235" y="9045"/>
                </a:moveTo>
                <a:cubicBezTo>
                  <a:pt x="14895" y="7776"/>
                  <a:pt x="6170" y="8039"/>
                  <a:pt x="2291" y="13212"/>
                </a:cubicBezTo>
                <a:cubicBezTo>
                  <a:pt x="-2451" y="19536"/>
                  <a:pt x="732" y="32403"/>
                  <a:pt x="7595" y="36325"/>
                </a:cubicBezTo>
                <a:cubicBezTo>
                  <a:pt x="15612" y="40906"/>
                  <a:pt x="26128" y="39243"/>
                  <a:pt x="35254" y="37841"/>
                </a:cubicBezTo>
                <a:cubicBezTo>
                  <a:pt x="44925" y="36355"/>
                  <a:pt x="54967" y="35792"/>
                  <a:pt x="64051" y="32157"/>
                </a:cubicBezTo>
                <a:cubicBezTo>
                  <a:pt x="69656" y="29914"/>
                  <a:pt x="76202" y="30162"/>
                  <a:pt x="81480" y="27231"/>
                </a:cubicBezTo>
                <a:cubicBezTo>
                  <a:pt x="87451" y="23914"/>
                  <a:pt x="93813" y="16943"/>
                  <a:pt x="92847" y="10181"/>
                </a:cubicBezTo>
                <a:cubicBezTo>
                  <a:pt x="90941" y="-3164"/>
                  <a:pt x="66901" y="340"/>
                  <a:pt x="53441" y="1088"/>
                </a:cubicBezTo>
                <a:cubicBezTo>
                  <a:pt x="43063" y="1665"/>
                  <a:pt x="32709" y="2652"/>
                  <a:pt x="22372" y="3740"/>
                </a:cubicBezTo>
                <a:cubicBezTo>
                  <a:pt x="16913" y="4315"/>
                  <a:pt x="9671" y="5271"/>
                  <a:pt x="7216" y="1018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/>
          <p:nvPr/>
        </p:nvSpPr>
        <p:spPr>
          <a:xfrm>
            <a:off x="2491350" y="1075074"/>
            <a:ext cx="861975" cy="341725"/>
          </a:xfrm>
          <a:custGeom>
            <a:avLst/>
            <a:gdLst/>
            <a:ahLst/>
            <a:cxnLst/>
            <a:rect l="0" t="0" r="0" b="0"/>
            <a:pathLst>
              <a:path w="34479" h="13669" extrusionOk="0">
                <a:moveTo>
                  <a:pt x="0" y="2302"/>
                </a:moveTo>
                <a:cubicBezTo>
                  <a:pt x="10066" y="-4415"/>
                  <a:pt x="25922" y="5112"/>
                  <a:pt x="34479" y="136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/>
          <p:nvPr/>
        </p:nvSpPr>
        <p:spPr>
          <a:xfrm>
            <a:off x="5503550" y="1419108"/>
            <a:ext cx="1382975" cy="802850"/>
          </a:xfrm>
          <a:custGeom>
            <a:avLst/>
            <a:gdLst/>
            <a:ahLst/>
            <a:cxnLst/>
            <a:rect l="0" t="0" r="0" b="0"/>
            <a:pathLst>
              <a:path w="55319" h="32114" extrusionOk="0">
                <a:moveTo>
                  <a:pt x="0" y="3697"/>
                </a:moveTo>
                <a:cubicBezTo>
                  <a:pt x="6241" y="1356"/>
                  <a:pt x="13105" y="-656"/>
                  <a:pt x="19703" y="287"/>
                </a:cubicBezTo>
                <a:cubicBezTo>
                  <a:pt x="26557" y="1266"/>
                  <a:pt x="31100" y="8274"/>
                  <a:pt x="35995" y="13169"/>
                </a:cubicBezTo>
                <a:cubicBezTo>
                  <a:pt x="42373" y="19547"/>
                  <a:pt x="51285" y="24046"/>
                  <a:pt x="55319" y="321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/>
          <p:nvPr/>
        </p:nvSpPr>
        <p:spPr>
          <a:xfrm>
            <a:off x="3438575" y="782150"/>
            <a:ext cx="1894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.333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The Business Task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943350" y="12626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S.W. Center for Biological Diversity</a:t>
            </a:r>
            <a:r>
              <a:rPr lang="en" sz="1200">
                <a:highlight>
                  <a:srgbClr val="FFFFFF"/>
                </a:highlight>
              </a:rPr>
              <a:t>, 143 F.3d 515 (9th Cir. 1998) (ESA analysis still valid even though it was significantly revised between draft and final form)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Frequently cited alongside </a:t>
            </a:r>
            <a:r>
              <a:rPr lang="en" sz="1200" i="1">
                <a:highlight>
                  <a:srgbClr val="FFFFFF"/>
                </a:highlight>
              </a:rPr>
              <a:t>Conner v. Burford, </a:t>
            </a:r>
            <a:r>
              <a:rPr lang="en" sz="1200" b="1">
                <a:highlight>
                  <a:srgbClr val="FFFFFF"/>
                </a:highlight>
              </a:rPr>
              <a:t>but </a:t>
            </a:r>
            <a:r>
              <a:rPr lang="en" sz="1200" b="1" i="1">
                <a:highlight>
                  <a:srgbClr val="FFFFFF"/>
                </a:highlight>
              </a:rPr>
              <a:t>S.W. Center</a:t>
            </a:r>
            <a:r>
              <a:rPr lang="en" sz="1200" b="1">
                <a:highlight>
                  <a:srgbClr val="FFFFFF"/>
                </a:highlight>
              </a:rPr>
              <a:t> is not as central.</a:t>
            </a:r>
            <a:r>
              <a:rPr lang="en" sz="1200">
                <a:highlight>
                  <a:srgbClr val="FFFFFF"/>
                </a:highlight>
              </a:rPr>
              <a:t>  </a:t>
            </a:r>
            <a:r>
              <a:rPr lang="en" sz="1200" b="1" u="sng">
                <a:highlight>
                  <a:srgbClr val="FFFFFF"/>
                </a:highlight>
              </a:rPr>
              <a:t>So it doesn’t appear on this chart of most central cases.</a:t>
            </a:r>
            <a:endParaRPr sz="1200" b="1" u="sng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252212" y="1203673"/>
            <a:ext cx="1111925" cy="771850"/>
          </a:xfrm>
          <a:custGeom>
            <a:avLst/>
            <a:gdLst/>
            <a:ahLst/>
            <a:cxnLst/>
            <a:rect l="0" t="0" r="0" b="0"/>
            <a:pathLst>
              <a:path w="44477" h="30874" extrusionOk="0">
                <a:moveTo>
                  <a:pt x="8755" y="3220"/>
                </a:moveTo>
                <a:cubicBezTo>
                  <a:pt x="6232" y="3851"/>
                  <a:pt x="3272" y="4778"/>
                  <a:pt x="1935" y="7009"/>
                </a:cubicBezTo>
                <a:cubicBezTo>
                  <a:pt x="-1568" y="12852"/>
                  <a:pt x="56" y="23313"/>
                  <a:pt x="5724" y="27091"/>
                </a:cubicBezTo>
                <a:cubicBezTo>
                  <a:pt x="15787" y="33798"/>
                  <a:pt x="33167" y="31096"/>
                  <a:pt x="41719" y="22544"/>
                </a:cubicBezTo>
                <a:cubicBezTo>
                  <a:pt x="44767" y="19496"/>
                  <a:pt x="45360" y="13169"/>
                  <a:pt x="42855" y="9661"/>
                </a:cubicBezTo>
                <a:cubicBezTo>
                  <a:pt x="39903" y="5527"/>
                  <a:pt x="35021" y="2949"/>
                  <a:pt x="30352" y="947"/>
                </a:cubicBezTo>
                <a:cubicBezTo>
                  <a:pt x="23352" y="-2054"/>
                  <a:pt x="15234" y="3220"/>
                  <a:pt x="7618" y="322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/>
          <p:nvPr/>
        </p:nvSpPr>
        <p:spPr>
          <a:xfrm>
            <a:off x="2557650" y="1100172"/>
            <a:ext cx="1706075" cy="418775"/>
          </a:xfrm>
          <a:custGeom>
            <a:avLst/>
            <a:gdLst/>
            <a:ahLst/>
            <a:cxnLst/>
            <a:rect l="0" t="0" r="0" b="0"/>
            <a:pathLst>
              <a:path w="68243" h="16751" extrusionOk="0">
                <a:moveTo>
                  <a:pt x="0" y="3950"/>
                </a:moveTo>
                <a:cubicBezTo>
                  <a:pt x="15000" y="-5054"/>
                  <a:pt x="35466" y="3689"/>
                  <a:pt x="52287" y="8497"/>
                </a:cubicBezTo>
                <a:cubicBezTo>
                  <a:pt x="57393" y="9956"/>
                  <a:pt x="61647" y="16998"/>
                  <a:pt x="66685" y="15317"/>
                </a:cubicBezTo>
                <a:cubicBezTo>
                  <a:pt x="68602" y="14678"/>
                  <a:pt x="65258" y="7824"/>
                  <a:pt x="66685" y="9255"/>
                </a:cubicBezTo>
                <a:cubicBezTo>
                  <a:pt x="68123" y="10697"/>
                  <a:pt x="68882" y="13877"/>
                  <a:pt x="67443" y="15317"/>
                </a:cubicBezTo>
                <a:cubicBezTo>
                  <a:pt x="65915" y="16846"/>
                  <a:pt x="62936" y="17042"/>
                  <a:pt x="61002" y="1607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/>
          <p:nvPr/>
        </p:nvSpPr>
        <p:spPr>
          <a:xfrm>
            <a:off x="5626650" y="987488"/>
            <a:ext cx="13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algorithm for representing vocabulary terms as vectors of arbitrary fixed dimension, which encode the contextual meaning of words.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alternative to simply “one-hot encoding” the vocabulary used in the appellate cases.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word vector is composed of the weights, corresponding to that word, that a trained, shallow neural network uses to predict the context words surrounding any particular word in the corpus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Represented each word used by the appellate courts as a 100-dimensional vector.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a very broad context window (40 words), so Word2Vec representation tells us more about the broad context in which a word is used than the specific meaning of that word.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Illustrations of how Word2Vec allows a contextual representation of the vocabulary used in court opinions: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61150" y="138025"/>
            <a:ext cx="31353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salmon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chinook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0.8644458055496216),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coho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0.8242893218994141),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steelhead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0.8165823817253113),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soncc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0.7848293781280518),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naturally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0.7489623427391052),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hatchery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0.7464495301246643),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spawning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0.7408063411712646),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snake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0.7348811030387878),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296450" y="52825"/>
            <a:ext cx="2841600" cy="45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plaintiff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[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defendant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0.7680846452713013),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injury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0.746161937713623),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establish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0.7450809478759766),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suffered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0.7419219613075256),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redressability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0.7254083156585693),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concrete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0.725106418132782),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asserting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0.719348132610321),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3201775" y="24350"/>
            <a:ext cx="28500" cy="46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Shape 297"/>
          <p:cNvCxnSpPr/>
          <p:nvPr/>
        </p:nvCxnSpPr>
        <p:spPr>
          <a:xfrm>
            <a:off x="5996125" y="24350"/>
            <a:ext cx="37800" cy="46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 txBox="1"/>
          <p:nvPr/>
        </p:nvSpPr>
        <p:spPr>
          <a:xfrm>
            <a:off x="6043475" y="33825"/>
            <a:ext cx="3100500" cy="4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capture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0.9633373618125916),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wound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0.9439411163330078),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trap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0.9321449995040894),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harass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0.9306020736694336),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0.9275879263877869),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shoot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0.9173321723937988),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0.8839452862739563),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porpoises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0.87428218126297),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migratory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0.8684040904045105),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</a:t>
            </a:r>
            <a:r>
              <a:rPr lang="en">
                <a:solidFill>
                  <a:srgbClr val="000000"/>
                </a:solidFill>
              </a:rPr>
              <a:t> 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462250" y="3541475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Example:</a:t>
            </a:r>
            <a:r>
              <a:rPr lang="en"/>
              <a:t> Plot the distances between 816 F.2d 1376 and all the other cases, using either Word2Vec or Citation Relationships as the basis for vectorizing each case.  Correlation = .15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Caveat: </a:t>
            </a:r>
            <a:r>
              <a:rPr lang="en" sz="1000" i="1"/>
              <a:t>Cosine distances do not actually constitute a true metric space.  Cosine distances do not obey the triangle identity.  Distance from A to C can be longer than distance from A to B + distance from B to C.  See https://en.wikipedia.org/wiki/Cosine_similarity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50" y="91375"/>
            <a:ext cx="5100850" cy="3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3474300" y="185400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repeat the prior example for all possible distance pairs? 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cases, what is the average correlation between inter-case distances calculated using </a:t>
            </a:r>
            <a:r>
              <a:rPr lang="en" b="1"/>
              <a:t>citation relationships </a:t>
            </a:r>
            <a:r>
              <a:rPr lang="en"/>
              <a:t>and inter-case distances calculated on the basis of </a:t>
            </a:r>
            <a:r>
              <a:rPr lang="en" b="1"/>
              <a:t>Word2Vec</a:t>
            </a:r>
            <a:r>
              <a:rPr lang="en"/>
              <a:t>?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3570825" y="4373850"/>
            <a:ext cx="5319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bootstrap analysis, 95% confidence interval for the average correlation between the two systems is between .214 and .246.  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313" y="1437625"/>
            <a:ext cx="4295775" cy="2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Doc2Vec is an extension of the principle behind Word2Vec.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 each document as a vector.  Lower dimensional than the classic “bag-of-words” representation (e.g., &lt; 1000 dimensional vector, even though 1000 words are modeled in the corpus vocabulary)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document vector records </a:t>
            </a:r>
            <a:r>
              <a:rPr lang="en" b="1">
                <a:solidFill>
                  <a:srgbClr val="000000"/>
                </a:solidFill>
              </a:rPr>
              <a:t>document-level parameters</a:t>
            </a:r>
            <a:r>
              <a:rPr lang="en">
                <a:solidFill>
                  <a:srgbClr val="000000"/>
                </a:solidFill>
              </a:rPr>
              <a:t> that a trained, shallow neural network uses (in addition to word vectors) to predict the context words surrounding any particular word in the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85575" y="4696800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Fictitious sketch of how document vectors are generated from neural network training process.  Document vector for a fairy-tale </a:t>
            </a:r>
            <a:r>
              <a:rPr lang="en" b="1">
                <a:solidFill>
                  <a:srgbClr val="000000"/>
                </a:solidFill>
              </a:rPr>
              <a:t>in orange.  </a:t>
            </a:r>
            <a:r>
              <a:rPr lang="en">
                <a:solidFill>
                  <a:srgbClr val="000000"/>
                </a:solidFill>
              </a:rPr>
              <a:t>Word vector for a frog in </a:t>
            </a:r>
            <a:r>
              <a:rPr lang="en" b="1">
                <a:solidFill>
                  <a:srgbClr val="000000"/>
                </a:solidFill>
              </a:rPr>
              <a:t>mauve.  </a:t>
            </a:r>
            <a:r>
              <a:rPr lang="en">
                <a:solidFill>
                  <a:srgbClr val="000000"/>
                </a:solidFill>
              </a:rPr>
              <a:t>Loss function would be based on probability of context words.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 rot="-5400000">
            <a:off x="1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-5400000">
            <a:off x="3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-5400000">
            <a:off x="5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 rot="-5400000">
            <a:off x="8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 rot="-5400000">
            <a:off x="10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 rot="-5400000">
            <a:off x="1255225" y="150685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 rot="-5400000">
            <a:off x="14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 rot="-5400000">
            <a:off x="16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-5400000">
            <a:off x="17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85575" y="140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= [‘prince’, ‘castle’, ‘lungs’, ‘dissect’, ‘kiss’, ‘amphibian’, ‘frog’, ‘liver’, ‘witch’, ‘population’] </a:t>
            </a:r>
            <a:endParaRPr dirty="0"/>
          </a:p>
        </p:txBody>
      </p:sp>
      <p:sp>
        <p:nvSpPr>
          <p:cNvPr id="343" name="Shape 343"/>
          <p:cNvSpPr txBox="1"/>
          <p:nvPr/>
        </p:nvSpPr>
        <p:spPr>
          <a:xfrm>
            <a:off x="644125" y="1093725"/>
            <a:ext cx="691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“frog”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85575" y="5464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Documents = [‘fairy-tale’, ‘biology textbook’] </a:t>
            </a:r>
            <a:endParaRPr dirty="0"/>
          </a:p>
        </p:txBody>
      </p:sp>
      <p:sp>
        <p:nvSpPr>
          <p:cNvPr id="345" name="Shape 345"/>
          <p:cNvSpPr/>
          <p:nvPr/>
        </p:nvSpPr>
        <p:spPr>
          <a:xfrm rot="-5400000">
            <a:off x="265225" y="364730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-5400000">
            <a:off x="85225" y="364730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89875" y="3217375"/>
            <a:ext cx="1080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“fairy-tale”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 rot="-5400000">
            <a:off x="30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 rot="-5400000">
            <a:off x="305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 rot="-5400000">
            <a:off x="305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 rot="-5400000">
            <a:off x="305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 rot="-5400000">
            <a:off x="305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 rot="-5400000">
            <a:off x="305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-5400000">
            <a:off x="305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-5400000">
            <a:off x="305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 rot="-5400000">
            <a:off x="305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-5400000">
            <a:off x="305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 rot="-5400000">
            <a:off x="32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 rot="-5400000">
            <a:off x="323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 rot="-5400000">
            <a:off x="323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 rot="-5400000">
            <a:off x="323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-5400000">
            <a:off x="323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 rot="-5400000">
            <a:off x="323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 rot="-5400000">
            <a:off x="323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-5400000">
            <a:off x="323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 rot="-5400000">
            <a:off x="323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rot="-5400000">
            <a:off x="323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rot="-5400000">
            <a:off x="34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 rot="-5400000">
            <a:off x="341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-5400000">
            <a:off x="341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 rot="-5400000">
            <a:off x="341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-5400000">
            <a:off x="341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-5400000">
            <a:off x="341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 rot="-5400000">
            <a:off x="341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 rot="-5400000">
            <a:off x="341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 rot="-5400000">
            <a:off x="341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 rot="-5400000">
            <a:off x="341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 rot="-5400000">
            <a:off x="3055225" y="3412288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 rot="-5400000">
            <a:off x="323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 rot="-5400000">
            <a:off x="341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 rot="-5400000">
            <a:off x="3055225" y="360257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 rot="-5400000">
            <a:off x="323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 rot="-5400000">
            <a:off x="341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046150" y="1606250"/>
            <a:ext cx="877825" cy="1231400"/>
          </a:xfrm>
          <a:custGeom>
            <a:avLst/>
            <a:gdLst/>
            <a:ahLst/>
            <a:cxnLst/>
            <a:rect l="0" t="0" r="0" b="0"/>
            <a:pathLst>
              <a:path w="35113" h="49256" extrusionOk="0">
                <a:moveTo>
                  <a:pt x="0" y="0"/>
                </a:moveTo>
                <a:cubicBezTo>
                  <a:pt x="1357" y="5425"/>
                  <a:pt x="5121" y="9963"/>
                  <a:pt x="7199" y="15155"/>
                </a:cubicBezTo>
                <a:cubicBezTo>
                  <a:pt x="10284" y="22864"/>
                  <a:pt x="12318" y="31636"/>
                  <a:pt x="18187" y="37510"/>
                </a:cubicBezTo>
                <a:cubicBezTo>
                  <a:pt x="21421" y="40747"/>
                  <a:pt x="26062" y="42253"/>
                  <a:pt x="30311" y="43951"/>
                </a:cubicBezTo>
                <a:cubicBezTo>
                  <a:pt x="31679" y="44498"/>
                  <a:pt x="32703" y="46691"/>
                  <a:pt x="34100" y="46225"/>
                </a:cubicBezTo>
                <a:cubicBezTo>
                  <a:pt x="35782" y="45664"/>
                  <a:pt x="32928" y="42506"/>
                  <a:pt x="33721" y="40920"/>
                </a:cubicBezTo>
                <a:cubicBezTo>
                  <a:pt x="34420" y="39523"/>
                  <a:pt x="34159" y="44070"/>
                  <a:pt x="34858" y="45467"/>
                </a:cubicBezTo>
                <a:cubicBezTo>
                  <a:pt x="35876" y="47503"/>
                  <a:pt x="31211" y="48237"/>
                  <a:pt x="29175" y="4925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/>
          <p:nvPr/>
        </p:nvSpPr>
        <p:spPr>
          <a:xfrm>
            <a:off x="1174675" y="3454145"/>
            <a:ext cx="1737700" cy="264425"/>
          </a:xfrm>
          <a:custGeom>
            <a:avLst/>
            <a:gdLst/>
            <a:ahLst/>
            <a:cxnLst/>
            <a:rect l="0" t="0" r="0" b="0"/>
            <a:pathLst>
              <a:path w="69508" h="10577" extrusionOk="0">
                <a:moveTo>
                  <a:pt x="0" y="10577"/>
                </a:moveTo>
                <a:cubicBezTo>
                  <a:pt x="15579" y="4346"/>
                  <a:pt x="33464" y="7654"/>
                  <a:pt x="50014" y="4894"/>
                </a:cubicBezTo>
                <a:cubicBezTo>
                  <a:pt x="54630" y="4124"/>
                  <a:pt x="59418" y="4906"/>
                  <a:pt x="64034" y="4136"/>
                </a:cubicBezTo>
                <a:cubicBezTo>
                  <a:pt x="65796" y="3842"/>
                  <a:pt x="68539" y="4975"/>
                  <a:pt x="69338" y="3378"/>
                </a:cubicBezTo>
                <a:cubicBezTo>
                  <a:pt x="70018" y="2018"/>
                  <a:pt x="64853" y="1422"/>
                  <a:pt x="65928" y="347"/>
                </a:cubicBezTo>
                <a:cubicBezTo>
                  <a:pt x="67905" y="-1630"/>
                  <a:pt x="69830" y="5803"/>
                  <a:pt x="68580" y="83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Shape 386"/>
          <p:cNvSpPr txBox="1"/>
          <p:nvPr/>
        </p:nvSpPr>
        <p:spPr>
          <a:xfrm>
            <a:off x="2178750" y="1075775"/>
            <a:ext cx="286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word vectors and doc. vectors</a:t>
            </a:r>
            <a:endParaRPr/>
          </a:p>
        </p:txBody>
      </p:sp>
      <p:graphicFrame>
        <p:nvGraphicFramePr>
          <p:cNvPr id="387" name="Shape 387"/>
          <p:cNvGraphicFramePr/>
          <p:nvPr>
            <p:extLst>
              <p:ext uri="{D42A27DB-BD31-4B8C-83A1-F6EECF244321}">
                <p14:modId xmlns:p14="http://schemas.microsoft.com/office/powerpoint/2010/main" val="2665082854"/>
              </p:ext>
            </p:extLst>
          </p:nvPr>
        </p:nvGraphicFramePr>
        <p:xfrm>
          <a:off x="4875175" y="546450"/>
          <a:ext cx="4002350" cy="396225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201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castle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lungs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dissect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kiss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amphibian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liver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witch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population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4%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88" name="Shape 388"/>
          <p:cNvCxnSpPr>
            <a:stCxn id="374" idx="2"/>
          </p:cNvCxnSpPr>
          <p:nvPr/>
        </p:nvCxnSpPr>
        <p:spPr>
          <a:xfrm rot="10800000" flipH="1">
            <a:off x="3599875" y="573925"/>
            <a:ext cx="1250100" cy="21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Shape 389"/>
          <p:cNvCxnSpPr>
            <a:stCxn id="374" idx="2"/>
          </p:cNvCxnSpPr>
          <p:nvPr/>
        </p:nvCxnSpPr>
        <p:spPr>
          <a:xfrm>
            <a:off x="3599875" y="2744125"/>
            <a:ext cx="1288200" cy="17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Shape 390"/>
          <p:cNvCxnSpPr>
            <a:stCxn id="380" idx="2"/>
          </p:cNvCxnSpPr>
          <p:nvPr/>
        </p:nvCxnSpPr>
        <p:spPr>
          <a:xfrm rot="10800000" flipH="1">
            <a:off x="3599875" y="573625"/>
            <a:ext cx="1269000" cy="29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Shape 391"/>
          <p:cNvCxnSpPr>
            <a:stCxn id="380" idx="2"/>
          </p:cNvCxnSpPr>
          <p:nvPr/>
        </p:nvCxnSpPr>
        <p:spPr>
          <a:xfrm>
            <a:off x="3599875" y="3501325"/>
            <a:ext cx="1297500" cy="10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attorney at a law firm is tasked to “get up to speed” on some previously unfamiliar legal topic.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Assume a general familiarity with the overall branch of law.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… need to know everything about a specific topic covered by &gt;= 100 cases.  Where to start reading?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00" y="1913601"/>
            <a:ext cx="4288075" cy="285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590150" y="31800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really.  95% confidence interval for correlation is near zero.</a:t>
            </a:r>
            <a:endParaRPr sz="1800"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50" y="11144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3590150" y="408885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document vector for an appellate opinion have any real-world meaning?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Distinguish between: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247 on-topic cases written in the 9th circuit.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205 on-topic cases written in other jurisdictions.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Delete header and footer rows from cases that may carry  “give away” data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75%/25% train-test split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Fit Doc2Vec solely on basis of labeled training data.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100-dim. document vectors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Binary classification with Logistic Regression and SVC.</a:t>
            </a:r>
            <a:endParaRPr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Distinguish between: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247 on-topic cases written in the 9th circuit.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205 on-topic cases written in other jurisdictions.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Delete header and footer rows from cases that may carry  “give away” data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75%/25% train-test split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Fit Doc2Vec solely on basis of labeled training data.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100-dim. document vectors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Binary classification with Logistic Regression and SVC.</a:t>
            </a:r>
            <a:endParaRPr b="1" dirty="0">
              <a:solidFill>
                <a:srgbClr val="000000"/>
              </a:solidFill>
            </a:endParaRPr>
          </a:p>
        </p:txBody>
      </p:sp>
      <p:graphicFrame>
        <p:nvGraphicFramePr>
          <p:cNvPr id="419" name="Shape 419"/>
          <p:cNvGraphicFramePr/>
          <p:nvPr/>
        </p:nvGraphicFramePr>
        <p:xfrm>
          <a:off x="3454975" y="266825"/>
          <a:ext cx="5386350" cy="118863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Distinguish between: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247 on-topic cases written in the 9th circuit.</a:t>
            </a:r>
            <a:endParaRPr dirty="0"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dirty="0">
                <a:solidFill>
                  <a:srgbClr val="000000"/>
                </a:solidFill>
              </a:rPr>
              <a:t>205 on-topic cases written in other jurisdictions.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Delete header and footer rows from cases that may carry  “give away” data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75%/25% train-test split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Fit Doc2Vec solely on basis of labeled training data.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100-dim. document vectors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Binary classification with Logistic Regression and SVC.</a:t>
            </a:r>
            <a:endParaRPr b="1" dirty="0">
              <a:solidFill>
                <a:srgbClr val="000000"/>
              </a:solidFill>
            </a:endParaRPr>
          </a:p>
        </p:txBody>
      </p:sp>
      <p:graphicFrame>
        <p:nvGraphicFramePr>
          <p:cNvPr id="426" name="Shape 426"/>
          <p:cNvGraphicFramePr/>
          <p:nvPr/>
        </p:nvGraphicFramePr>
        <p:xfrm>
          <a:off x="3454975" y="266825"/>
          <a:ext cx="5386350" cy="118863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38" y="240537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59" y="2405375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3599600" y="157782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2-D Projection of 100-D document vector:</a:t>
            </a:r>
            <a:endParaRPr dirty="0"/>
          </a:p>
        </p:txBody>
      </p:sp>
      <p:sp>
        <p:nvSpPr>
          <p:cNvPr id="430" name="Shape 430"/>
          <p:cNvSpPr txBox="1"/>
          <p:nvPr/>
        </p:nvSpPr>
        <p:spPr>
          <a:xfrm>
            <a:off x="3599600" y="196977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Train Set        		    Test Set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36" name="Shape 436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Network centrality is a useful technique to identify a core “line of cases” from a larger set</a:t>
            </a:r>
            <a:endParaRPr>
              <a:solidFill>
                <a:srgbClr val="000000"/>
              </a:solidFill>
            </a:endParaRPr>
          </a:p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Can find similar cases using cosine similarity of network structure (i.e., item-based collaborative recommender)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50" y="424600"/>
            <a:ext cx="4425199" cy="4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Weak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50" y="259025"/>
            <a:ext cx="3084250" cy="2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50" y="2897150"/>
            <a:ext cx="3259600" cy="21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" name="Shape 447"/>
          <p:cNvSpPr/>
          <p:nvPr/>
        </p:nvSpPr>
        <p:spPr>
          <a:xfrm>
            <a:off x="3886850" y="1148920"/>
            <a:ext cx="1103393" cy="824553"/>
          </a:xfrm>
          <a:custGeom>
            <a:avLst/>
            <a:gdLst/>
            <a:ahLst/>
            <a:cxnLst/>
            <a:rect l="0" t="0" r="0" b="0"/>
            <a:pathLst>
              <a:path w="42967" h="15837" extrusionOk="0">
                <a:moveTo>
                  <a:pt x="0" y="15837"/>
                </a:moveTo>
                <a:cubicBezTo>
                  <a:pt x="4278" y="8708"/>
                  <a:pt x="13507" y="3758"/>
                  <a:pt x="21821" y="3758"/>
                </a:cubicBezTo>
                <a:cubicBezTo>
                  <a:pt x="26499" y="3758"/>
                  <a:pt x="31171" y="4147"/>
                  <a:pt x="35849" y="4147"/>
                </a:cubicBezTo>
                <a:cubicBezTo>
                  <a:pt x="37429" y="4147"/>
                  <a:pt x="39408" y="6044"/>
                  <a:pt x="40525" y="4927"/>
                </a:cubicBezTo>
                <a:cubicBezTo>
                  <a:pt x="41701" y="3751"/>
                  <a:pt x="38172" y="2427"/>
                  <a:pt x="36628" y="1809"/>
                </a:cubicBezTo>
                <a:cubicBezTo>
                  <a:pt x="35656" y="1420"/>
                  <a:pt x="32928" y="640"/>
                  <a:pt x="33900" y="251"/>
                </a:cubicBezTo>
                <a:cubicBezTo>
                  <a:pt x="36410" y="-752"/>
                  <a:pt x="38903" y="2764"/>
                  <a:pt x="40525" y="4927"/>
                </a:cubicBezTo>
                <a:cubicBezTo>
                  <a:pt x="41087" y="5676"/>
                  <a:pt x="43281" y="5648"/>
                  <a:pt x="42862" y="6485"/>
                </a:cubicBezTo>
                <a:cubicBezTo>
                  <a:pt x="41815" y="8579"/>
                  <a:pt x="38674" y="8726"/>
                  <a:pt x="37018" y="1038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Some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50" y="259025"/>
            <a:ext cx="3084250" cy="2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50" y="2897150"/>
            <a:ext cx="3259600" cy="21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Shape 457"/>
          <p:cNvSpPr/>
          <p:nvPr/>
        </p:nvSpPr>
        <p:spPr>
          <a:xfrm>
            <a:off x="3779700" y="3376250"/>
            <a:ext cx="1214925" cy="681900"/>
          </a:xfrm>
          <a:custGeom>
            <a:avLst/>
            <a:gdLst/>
            <a:ahLst/>
            <a:cxnLst/>
            <a:rect l="0" t="0" r="0" b="0"/>
            <a:pathLst>
              <a:path w="48597" h="27276" extrusionOk="0">
                <a:moveTo>
                  <a:pt x="0" y="0"/>
                </a:moveTo>
                <a:cubicBezTo>
                  <a:pt x="4961" y="7445"/>
                  <a:pt x="12345" y="13821"/>
                  <a:pt x="20652" y="17145"/>
                </a:cubicBezTo>
                <a:cubicBezTo>
                  <a:pt x="26144" y="19343"/>
                  <a:pt x="32385" y="18715"/>
                  <a:pt x="38186" y="19873"/>
                </a:cubicBezTo>
                <a:cubicBezTo>
                  <a:pt x="41411" y="20517"/>
                  <a:pt x="46103" y="24167"/>
                  <a:pt x="47928" y="21431"/>
                </a:cubicBezTo>
                <a:cubicBezTo>
                  <a:pt x="49831" y="18579"/>
                  <a:pt x="47071" y="12080"/>
                  <a:pt x="43642" y="12080"/>
                </a:cubicBezTo>
                <a:cubicBezTo>
                  <a:pt x="41548" y="12080"/>
                  <a:pt x="45823" y="15662"/>
                  <a:pt x="46759" y="17535"/>
                </a:cubicBezTo>
                <a:cubicBezTo>
                  <a:pt x="47549" y="19115"/>
                  <a:pt x="48876" y="20924"/>
                  <a:pt x="48317" y="22600"/>
                </a:cubicBezTo>
                <a:cubicBezTo>
                  <a:pt x="47287" y="25688"/>
                  <a:pt x="42657" y="25822"/>
                  <a:pt x="39745" y="2727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Doc2Vec embeddings very useful for classification tasks involving legal opinions.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38" y="12262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459" y="2269000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7452225" y="49277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7676275" y="170072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405350" y="368452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Holdout Set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further work ...</a:t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175350" y="901925"/>
            <a:ext cx="85239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usefulness of Doc2Vec embeddings in other sorts of classification tasks (e.g., cases favoring a particular type of litigant? cases taking opposing views on a legal principle?)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would require some laborious hand-labeling of court opinions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how network structure of a cluster of cases can be visualized to hone in on the most important cases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Classify/cluster cases based on how they are cited in legal briefs (i.e., not just published court opinions).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Let’s assume this is U.S. </a:t>
            </a:r>
            <a:r>
              <a:rPr lang="en" i="1">
                <a:solidFill>
                  <a:srgbClr val="000000"/>
                </a:solidFill>
              </a:rPr>
              <a:t>federal law.</a:t>
            </a:r>
            <a:endParaRPr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Task is straightforward for the on-point U.S. Supreme Court precedent.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 </a:t>
            </a:r>
            <a:r>
              <a:rPr lang="en" i="1">
                <a:solidFill>
                  <a:srgbClr val="000000"/>
                </a:solidFill>
              </a:rPr>
              <a:t>each and every</a:t>
            </a:r>
            <a:r>
              <a:rPr lang="en">
                <a:solidFill>
                  <a:srgbClr val="000000"/>
                </a:solidFill>
              </a:rPr>
              <a:t> case.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With luck, number of cases usually manageable.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50" y="1919075"/>
            <a:ext cx="4157698" cy="27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21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information: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David N. Berol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dnberol@gmail.com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https://dnberol.github.io/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226078" y="389047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450250"/>
            <a:ext cx="5805127" cy="385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Harder question for </a:t>
            </a:r>
            <a:r>
              <a:rPr lang="en" i="1">
                <a:solidFill>
                  <a:srgbClr val="000000"/>
                </a:solidFill>
              </a:rPr>
              <a:t>Circuit Court </a:t>
            </a:r>
            <a:r>
              <a:rPr lang="en">
                <a:solidFill>
                  <a:srgbClr val="000000"/>
                </a:solidFill>
              </a:rPr>
              <a:t>(i.e., lower appellate courts) and </a:t>
            </a:r>
            <a:r>
              <a:rPr lang="en" i="1">
                <a:solidFill>
                  <a:srgbClr val="000000"/>
                </a:solidFill>
              </a:rPr>
              <a:t>District Court </a:t>
            </a:r>
            <a:r>
              <a:rPr lang="en">
                <a:solidFill>
                  <a:srgbClr val="000000"/>
                </a:solidFill>
              </a:rPr>
              <a:t>(i.e., trial courts) decisions.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# of cases in a particular jurisdiction easily &gt;100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Where to start?  Which sequences of cases represent important stories?  (i.e., an important “line of cases”)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75" y="1970150"/>
            <a:ext cx="4157701" cy="280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Legal Topic for Case Study: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6075" y="13112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Section 7 Suits under the Endangered Species Act</a:t>
            </a:r>
            <a:endParaRPr sz="1400" u="sng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Below SCOTUS level, topic dominated by a single jurisdiction (9th Circuit)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easy to specify by keyword query (“ESA” &amp; “endangered” &amp; “Section 7”) </a:t>
            </a:r>
            <a:endParaRPr sz="140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has numerous opinions with analogous structure and repeating language elements.</a:t>
            </a:r>
            <a:endParaRPr sz="140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78" y="866775"/>
            <a:ext cx="4381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ESA Section 7 suits: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226075" y="1477150"/>
            <a:ext cx="28080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 is to throw a monkey wrench into some federal permitting process (e.g., timber sale, granting a pesticide license) 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Dispute about whether federal agencies properly documented their consideration of endangered species (</a:t>
            </a:r>
            <a:r>
              <a:rPr lang="en" sz="1400" i="1"/>
              <a:t>see, e.g.</a:t>
            </a:r>
            <a:r>
              <a:rPr lang="en" sz="1400"/>
              <a:t>, the black-footed ferret, left)</a:t>
            </a:r>
            <a:endParaRPr sz="14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672575"/>
            <a:ext cx="5590274" cy="37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court cases available via a RESTful API: &lt;www. courtlistener.com&gt;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Information available includes:</a:t>
            </a:r>
            <a:endParaRPr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Full text of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Official legal citation to case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Simple numeric ID for each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List of all case ID #s </a:t>
            </a:r>
            <a:r>
              <a:rPr lang="en" sz="1800" i="1">
                <a:solidFill>
                  <a:srgbClr val="000000"/>
                </a:solidFill>
              </a:rPr>
              <a:t>cited by each case ID#</a:t>
            </a:r>
            <a:endParaRPr sz="1800"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Citations can be represented as </a:t>
            </a:r>
            <a:r>
              <a:rPr lang="en">
                <a:solidFill>
                  <a:srgbClr val="000000"/>
                </a:solidFill>
              </a:rPr>
              <a:t>edges in a network.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Network analysis is one approach to identifying the “central cases” from a larger set. 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2525</Words>
  <Application>Microsoft Macintosh PowerPoint</Application>
  <PresentationFormat>On-screen Show (16:9)</PresentationFormat>
  <Paragraphs>282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Roboto</vt:lpstr>
      <vt:lpstr>Arial</vt:lpstr>
      <vt:lpstr>Impact</vt:lpstr>
      <vt:lpstr>Courier New</vt:lpstr>
      <vt:lpstr>Material</vt:lpstr>
      <vt:lpstr>Using Machine Learning to Improve Legal Research</vt:lpstr>
      <vt:lpstr>The Business Task</vt:lpstr>
      <vt:lpstr>The Business Task</vt:lpstr>
      <vt:lpstr>The Business Task</vt:lpstr>
      <vt:lpstr>The Business Task</vt:lpstr>
      <vt:lpstr>Sample Legal Topic for Case Study:</vt:lpstr>
      <vt:lpstr>ESA Section 7 suits:</vt:lpstr>
      <vt:lpstr>2. Data Source and Network Structure</vt:lpstr>
      <vt:lpstr>2. Data Source and Network Structure</vt:lpstr>
      <vt:lpstr>Network Graph</vt:lpstr>
      <vt:lpstr>Network Graph</vt:lpstr>
      <vt:lpstr>Network Graph</vt:lpstr>
      <vt:lpstr>Network Graph</vt:lpstr>
      <vt:lpstr>3. Citation-based Recommender System</vt:lpstr>
      <vt:lpstr>3. Recommender System</vt:lpstr>
      <vt:lpstr>3. Recommender System</vt:lpstr>
      <vt:lpstr>3. Recommendation System</vt:lpstr>
      <vt:lpstr>3. Recommendation System</vt:lpstr>
      <vt:lpstr>3. Recommendation System</vt:lpstr>
      <vt:lpstr>3. Recommendation System</vt:lpstr>
      <vt:lpstr>4. Word2Vec Representation of Opinion Texts</vt:lpstr>
      <vt:lpstr>4. Word2Vec Representation of Case Text</vt:lpstr>
      <vt:lpstr>4. Word2Vec Representation of Case Text</vt:lpstr>
      <vt:lpstr>PowerPoint Presentation</vt:lpstr>
      <vt:lpstr>Cosine distances</vt:lpstr>
      <vt:lpstr>Cosine distances</vt:lpstr>
      <vt:lpstr>5. Doc2Vec Representation of Opinion Texts</vt:lpstr>
      <vt:lpstr>5. Doc2Vec Representation of Case Text</vt:lpstr>
      <vt:lpstr>PowerPoint Presentation</vt:lpstr>
      <vt:lpstr>Cosine distances</vt:lpstr>
      <vt:lpstr>Cosine distances</vt:lpstr>
      <vt:lpstr>Classification Task</vt:lpstr>
      <vt:lpstr>Classification Task</vt:lpstr>
      <vt:lpstr>Classification Task</vt:lpstr>
      <vt:lpstr>Take-aways</vt:lpstr>
      <vt:lpstr>Take-aways</vt:lpstr>
      <vt:lpstr>Take-aways</vt:lpstr>
      <vt:lpstr>Take-aways</vt:lpstr>
      <vt:lpstr>Opportunities for further work ...</vt:lpstr>
      <vt:lpstr>Questions?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Improve Legal Research</dc:title>
  <cp:lastModifiedBy>David Berol</cp:lastModifiedBy>
  <cp:revision>5</cp:revision>
  <dcterms:modified xsi:type="dcterms:W3CDTF">2018-07-11T14:14:14Z</dcterms:modified>
</cp:coreProperties>
</file>